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9591c1be4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19591c1be4_5_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9591c1be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19591c1be4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9591c1be4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19591c1be4_10_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9591c1be4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19591c1be4_10_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9591c1be4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19591c1be4_10_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9591c1be4_1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19591c1be4_10_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9591c1b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19591c1be4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9591c1be4_1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19591c1be4_14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9591c1be4_1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19591c1be4_10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33795" y="270164"/>
            <a:ext cx="1169100" cy="441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744575"/>
            <a:ext cx="85206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</a:pPr>
            <a:r>
              <a:rPr lang="ru"/>
              <a:t>Cardano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1143000" y="303561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ru">
                <a:solidFill>
                  <a:schemeClr val="dk1"/>
                </a:solidFill>
              </a:rPr>
              <a:t>Команда TreeSet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" sz="1900">
                <a:solidFill>
                  <a:schemeClr val="dk1"/>
                </a:solidFill>
              </a:rPr>
              <a:t>Карандашева Анастасия, Наземцев Сергей, Агей Михаил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descr="Изображение выглядит как текст&#10;&#10;Автоматически созданное описание"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031" y="4515760"/>
            <a:ext cx="1077939" cy="440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2AD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&#10;&#10;Автоматически созданное описание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1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233795" y="270164"/>
            <a:ext cx="1169100" cy="44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b="7060" l="0" r="0" t="11506"/>
          <a:stretch/>
        </p:blipFill>
        <p:spPr>
          <a:xfrm>
            <a:off x="509850" y="816400"/>
            <a:ext cx="8124276" cy="372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78" name="Google Shape;78;p16"/>
          <p:cNvPicPr preferRelativeResize="0"/>
          <p:nvPr>
            <p:ph idx="4294967295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2309" y="273844"/>
            <a:ext cx="863400" cy="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275" y="270175"/>
            <a:ext cx="1120150" cy="4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67525" y="1719475"/>
            <a:ext cx="42573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ru" sz="1300">
                <a:solidFill>
                  <a:srgbClr val="000000"/>
                </a:solidFill>
              </a:rPr>
              <a:t>Основана в 2017 году Чарльзом Хоскинсоном, который ранее работал над созданием Ethereum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ru" sz="1300">
                <a:solidFill>
                  <a:srgbClr val="000000"/>
                </a:solidFill>
              </a:rPr>
              <a:t>Целевое назначение: предоставление инструментов для создания и запуска децентрализованных приложений и смарт-контрактов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ru" sz="1300">
                <a:solidFill>
                  <a:srgbClr val="000000"/>
                </a:solidFill>
              </a:rPr>
              <a:t>Создана с учетом научных и академических принципов, с целью создания более безопасной и надежной блокчейн-платформы.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❖"/>
            </a:pPr>
            <a:r>
              <a:rPr lang="ru" sz="1300">
                <a:solidFill>
                  <a:srgbClr val="000000"/>
                </a:solidFill>
              </a:rPr>
              <a:t>Относится к 3-му поколению блокчейнов.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descr="Изображение выглядит как текст&#10;&#10;Автоматически созданное описание"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0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233795" y="270163"/>
            <a:ext cx="1168978" cy="4416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7" name="Google Shape;87;p17"/>
          <p:cNvSpPr txBox="1"/>
          <p:nvPr>
            <p:ph idx="4294967295" type="ctrTitle"/>
          </p:nvPr>
        </p:nvSpPr>
        <p:spPr>
          <a:xfrm>
            <a:off x="583150" y="1195775"/>
            <a:ext cx="4327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</a:pPr>
            <a:r>
              <a:rPr b="1" lang="ru" sz="2600">
                <a:solidFill>
                  <a:schemeClr val="lt1"/>
                </a:solidFill>
              </a:rPr>
              <a:t>Краткая история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0" l="0" r="11979" t="0"/>
          <a:stretch/>
        </p:blipFill>
        <p:spPr>
          <a:xfrm>
            <a:off x="5236075" y="1479450"/>
            <a:ext cx="3346500" cy="25329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837975" y="1838375"/>
            <a:ext cx="34854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410">
                <a:solidFill>
                  <a:srgbClr val="000000"/>
                </a:solidFill>
              </a:rPr>
              <a:t>Алгоритм консенсуса</a:t>
            </a:r>
            <a:endParaRPr b="1" sz="2410"/>
          </a:p>
        </p:txBody>
      </p:sp>
      <p:pic>
        <p:nvPicPr>
          <p:cNvPr descr="Изображение выглядит как текст&#10;&#10;Автоматически созданное описание"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0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837975" y="2344325"/>
            <a:ext cx="34014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000000"/>
                </a:solidFill>
              </a:rPr>
              <a:t>Cardano использует алгоритм консенсуса </a:t>
            </a:r>
            <a:r>
              <a:rPr b="1" lang="ru" sz="2300">
                <a:solidFill>
                  <a:srgbClr val="000000"/>
                </a:solidFill>
              </a:rPr>
              <a:t>Proof of Stake</a:t>
            </a:r>
            <a:r>
              <a:rPr lang="ru" sz="2300">
                <a:solidFill>
                  <a:srgbClr val="000000"/>
                </a:solidFill>
              </a:rPr>
              <a:t> (PoS)</a:t>
            </a:r>
            <a:endParaRPr sz="230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18160" l="5647" r="47982" t="16420"/>
          <a:stretch/>
        </p:blipFill>
        <p:spPr>
          <a:xfrm>
            <a:off x="5028200" y="1027475"/>
            <a:ext cx="3401400" cy="3245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4827" l="27581" r="27179" t="15198"/>
          <a:stretch/>
        </p:blipFill>
        <p:spPr>
          <a:xfrm>
            <a:off x="5031350" y="1137625"/>
            <a:ext cx="3438900" cy="30849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02" name="Google Shape;1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1166" y="272616"/>
            <a:ext cx="871781" cy="3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761775" y="1472775"/>
            <a:ext cx="3485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100">
                <a:solidFill>
                  <a:srgbClr val="000000"/>
                </a:solidFill>
              </a:rPr>
              <a:t>Вычислительная мощность </a:t>
            </a:r>
            <a:r>
              <a:rPr b="1" lang="ru" sz="2100">
                <a:solidFill>
                  <a:srgbClr val="000000"/>
                </a:solidFill>
                <a:highlight>
                  <a:schemeClr val="dk1"/>
                </a:highlight>
              </a:rPr>
              <a:t>(TPS) Cardano</a:t>
            </a:r>
            <a:endParaRPr b="1" sz="21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10">
              <a:solidFill>
                <a:srgbClr val="000000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761775" y="2344325"/>
            <a:ext cx="37539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highlight>
                  <a:schemeClr val="dk1"/>
                </a:highlight>
              </a:rPr>
              <a:t>Cardano имеет высокую вычислительную мощность, на старте она составляла 257 TPS, сейчас доходит до миллионов. Это делает ее одной из самых быстрых криптовалют в мире</a:t>
            </a:r>
            <a:endParaRPr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643675" y="273850"/>
            <a:ext cx="6155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</a:pPr>
            <a:r>
              <a:t/>
            </a:r>
            <a:endParaRPr sz="1100"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28500" y="1351224"/>
            <a:ext cx="39435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Открытость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</a:rPr>
              <a:t>Cardano известна своим высоким уровнем открытости и прозрачности. Cardano также открыта для разработчиков, которые могут создавать свои приложения на платформе. Она имеет партнерство с множеством крупных организаций и институтов, включая Всемирный экономический форум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descr="Изображение выглядит как текст&#10;&#10;Автоматически созданное описание"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0" cy="3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13860" r="8142" t="0"/>
          <a:stretch/>
        </p:blipFill>
        <p:spPr>
          <a:xfrm>
            <a:off x="4915250" y="1136350"/>
            <a:ext cx="3810226" cy="31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643675" y="273850"/>
            <a:ext cx="6155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</a:pPr>
            <a:r>
              <a:t/>
            </a:r>
            <a:endParaRPr sz="1100"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628500" y="1351225"/>
            <a:ext cx="37302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Экосистема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00"/>
                </a:solidFill>
              </a:rPr>
              <a:t>Экосистема Cardano построена на трех уровнях: протокол, приложения и дополнительные сервисы. В экосистеме Cardano также есть собственная криптовалюта ADA, которая используется для оплаты транзакций и смарт-контрактов на платформе.</a:t>
            </a:r>
            <a:endParaRPr sz="1500"/>
          </a:p>
        </p:txBody>
      </p:sp>
      <p:pic>
        <p:nvPicPr>
          <p:cNvPr descr="Изображение выглядит как текст&#10;&#10;Автоматически созданное описание"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1" cy="3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15294" r="15591" t="0"/>
          <a:stretch/>
        </p:blipFill>
        <p:spPr>
          <a:xfrm>
            <a:off x="5023875" y="1113025"/>
            <a:ext cx="3282000" cy="316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628500" y="1122625"/>
            <a:ext cx="42387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000000"/>
                </a:solidFill>
              </a:rPr>
              <a:t> Особенности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ru" sz="1400">
                <a:solidFill>
                  <a:srgbClr val="000000"/>
                </a:solidFill>
              </a:rPr>
              <a:t>Использование языка программирования Haskell, который считается очень безопасным и надежным.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ru" sz="1400">
                <a:solidFill>
                  <a:srgbClr val="000000"/>
                </a:solidFill>
              </a:rPr>
              <a:t>Модульная структура, которая позволяет легко внедрять новые функции и улучшения без необходимости изменения основного кода.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Высокая масштабируемость.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❖"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Функциональная совместимость с другими блокчейнами.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❖"/>
            </a:pPr>
            <a:r>
              <a:rPr lang="ru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Выплата вознаграждений пользователям, вносящим вклад в развитие Cardano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descr="Изображение выглядит как текст&#10;&#10;Автоматически созданное описание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166" y="272616"/>
            <a:ext cx="871781" cy="3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20844" r="20321" t="0"/>
          <a:stretch/>
        </p:blipFill>
        <p:spPr>
          <a:xfrm>
            <a:off x="5243425" y="1122625"/>
            <a:ext cx="3215100" cy="3074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1441300" y="879475"/>
            <a:ext cx="5784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6000"/>
              <a:buFont typeface="Montserrat"/>
              <a:buNone/>
            </a:pPr>
            <a:r>
              <a:rPr lang="ru" sz="5000"/>
              <a:t>Спасибо за внимани</a:t>
            </a:r>
            <a:endParaRPr sz="5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6000"/>
              <a:buFont typeface="Montserrat"/>
              <a:buNone/>
            </a:pPr>
            <a:r>
              <a:rPr lang="ru" sz="5000"/>
              <a:t>е и адаптивную верс</a:t>
            </a:r>
            <a:endParaRPr sz="5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6000"/>
              <a:buFont typeface="Montserrat"/>
              <a:buNone/>
            </a:pPr>
            <a:r>
              <a:rPr lang="ru" sz="5000"/>
              <a:t>тку</a:t>
            </a:r>
            <a:endParaRPr sz="5000"/>
          </a:p>
        </p:txBody>
      </p:sp>
      <p:pic>
        <p:nvPicPr>
          <p:cNvPr descr="Изображение выглядит как текст&#10;&#10;Автоматически созданное описание" id="133" name="Google Shape;1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8580" y="4556198"/>
            <a:ext cx="863470" cy="35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